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7" r:id="rId2"/>
    <p:sldId id="259" r:id="rId3"/>
    <p:sldId id="265" r:id="rId4"/>
    <p:sldId id="266" r:id="rId5"/>
    <p:sldId id="261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7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51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1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4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4495801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6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9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2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9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9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73051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9" y="2438401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7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9" y="6356351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BC1078-46ED-40F9-8930-935BAD7C2B02}" type="datetimeFigureOut">
              <a:rPr lang="zh-CN" altLang="en-US" smtClean="0"/>
              <a:pPr/>
              <a:t>2018/6/18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6356351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6356351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B52ADC-5BFA-4FBD-BEE2-16096B7F41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8457761" y="6499385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5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Title 1"/>
          <p:cNvSpPr>
            <a:spLocks noGrp="1"/>
          </p:cNvSpPr>
          <p:nvPr>
            <p:ph type="ctrTitle"/>
          </p:nvPr>
        </p:nvSpPr>
        <p:spPr>
          <a:xfrm>
            <a:off x="894805" y="609601"/>
            <a:ext cx="7772400" cy="3884022"/>
          </a:xfrm>
        </p:spPr>
        <p:txBody>
          <a:bodyPr/>
          <a:lstStyle/>
          <a:p>
            <a:r>
              <a:rPr lang="en-GB" sz="6600" b="1" dirty="0" smtClean="0"/>
              <a:t>11</a:t>
            </a:r>
            <a:r>
              <a:rPr lang="en-GB" sz="7200" b="1" baseline="30000" dirty="0" smtClean="0"/>
              <a:t>th</a:t>
            </a:r>
            <a:r>
              <a:rPr lang="en-GB" sz="7200" b="1" dirty="0" smtClean="0"/>
              <a:t> </a:t>
            </a:r>
            <a:r>
              <a:rPr lang="en-US" altLang="zh-CN" sz="66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6600" b="1" dirty="0" smtClean="0">
                <a:solidFill>
                  <a:srgbClr val="002060"/>
                </a:solidFill>
              </a:rPr>
              <a:t>CRM OBSERVATIONS</a:t>
            </a:r>
            <a:endParaRPr lang="en-US" altLang="zh-CN" sz="6600" b="1" dirty="0">
              <a:solidFill>
                <a:srgbClr val="002060"/>
              </a:solidFill>
            </a:endParaRPr>
          </a:p>
        </p:txBody>
      </p:sp>
      <p:sp>
        <p:nvSpPr>
          <p:cNvPr id="1048587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6600" b="1" dirty="0" smtClean="0">
                <a:solidFill>
                  <a:srgbClr val="00B050"/>
                </a:solidFill>
                <a:latin typeface="+mn-lt"/>
              </a:rPr>
              <a:t>HARYANA</a:t>
            </a:r>
            <a:endParaRPr lang="en-US" altLang="zh-CN" sz="6600" b="1" dirty="0">
              <a:solidFill>
                <a:srgbClr val="00B05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048597"/>
          <p:cNvSpPr>
            <a:spLocks noGrp="1"/>
          </p:cNvSpPr>
          <p:nvPr>
            <p:ph type="title"/>
          </p:nvPr>
        </p:nvSpPr>
        <p:spPr>
          <a:xfrm>
            <a:off x="664510" y="185833"/>
            <a:ext cx="7886700" cy="5851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Good Practices</a:t>
            </a:r>
            <a:endParaRPr lang="en-IN" b="1" dirty="0">
              <a:solidFill>
                <a:srgbClr val="002060"/>
              </a:solidFill>
            </a:endParaRPr>
          </a:p>
        </p:txBody>
      </p:sp>
      <p:sp>
        <p:nvSpPr>
          <p:cNvPr id="1048599" name="Content Placeholder 1048598"/>
          <p:cNvSpPr>
            <a:spLocks noGrp="1"/>
          </p:cNvSpPr>
          <p:nvPr>
            <p:ph idx="1"/>
          </p:nvPr>
        </p:nvSpPr>
        <p:spPr>
          <a:xfrm>
            <a:off x="197224" y="699247"/>
            <a:ext cx="8701116" cy="5880847"/>
          </a:xfrm>
        </p:spPr>
        <p:txBody>
          <a:bodyPr>
            <a:noAutofit/>
          </a:bodyPr>
          <a:lstStyle/>
          <a:p>
            <a:pPr algn="just"/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OOPE on blood and drugs was reported by beneficiaries (in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IPD/OPD)</a:t>
            </a:r>
          </a:p>
          <a:p>
            <a:pPr algn="just"/>
            <a:r>
              <a:rPr lang="en-US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Four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district hospitals and seven PHCs are National Quality Assurance Standards (NQAS) certified </a:t>
            </a:r>
            <a:endParaRPr lang="en-US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GIS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mapping has been completed for all the slums </a:t>
            </a:r>
            <a:endParaRPr lang="en-US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</a:t>
            </a:r>
            <a:r>
              <a:rPr lang="en-GB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supports preferential selection of </a:t>
            </a: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NHM </a:t>
            </a:r>
            <a:r>
              <a:rPr lang="en-GB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staff in regular services and grace marks of up to 8 </a:t>
            </a: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</a:t>
            </a:r>
            <a:r>
              <a:rPr lang="en-GB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(1 </a:t>
            </a: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per </a:t>
            </a:r>
            <a:r>
              <a:rPr lang="en-GB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year of experience) is provided. Further, an age relaxation of five years is provided to Nursing and Paramedical staff for selection into regular services</a:t>
            </a:r>
            <a:endParaRPr lang="en-IN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has operationalized multiple e-platforms aimed at maintaining Electronic Health Records (e-</a:t>
            </a:r>
            <a:r>
              <a:rPr lang="en-IN" sz="20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upchar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), tracking of maternal and infant deaths (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MIDRS),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backtracking </a:t>
            </a:r>
            <a:r>
              <a:rPr lang="en-IN" sz="20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anemia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cases (ATM)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etc.</a:t>
            </a:r>
            <a:endParaRPr lang="en-IN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Mechanism of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performance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appraisal of the clinical (ANMs, LTs etc.) and management staff (like DAM) was found objectively linked with their routine deliverables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(in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Bhiwani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algn="just"/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To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decrease case burden for Dengue, Malaria and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Chikungunya -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7345 notices were issued where larva breeding was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found</a:t>
            </a:r>
            <a:endParaRPr lang="en-IN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endParaRPr lang="en-IN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627" y="1"/>
            <a:ext cx="8229600" cy="498764"/>
          </a:xfrm>
        </p:spPr>
        <p:txBody>
          <a:bodyPr/>
          <a:lstStyle/>
          <a:p>
            <a:r>
              <a:rPr lang="en-IN" sz="4400" dirty="0" smtClean="0">
                <a:solidFill>
                  <a:srgbClr val="002060"/>
                </a:solidFill>
              </a:rPr>
              <a:t>Area of Concern</a:t>
            </a:r>
            <a:endParaRPr lang="en-IN" sz="44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74" y="498765"/>
            <a:ext cx="8834753" cy="6359236"/>
          </a:xfrm>
        </p:spPr>
        <p:txBody>
          <a:bodyPr>
            <a:noAutofit/>
          </a:bodyPr>
          <a:lstStyle/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Shortage of FRUs: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Haryana has 41 FRUs against requirement of 51 as per population norms. Shortage of specialists, suboptimal performance (only few LSAS &amp;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EmOC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trained doctors performing C section), and inadequate infrastructure are causes of concern</a:t>
            </a:r>
          </a:p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Poor infrastructure :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Many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centres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observed to be in dilapidated conditions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(SC </a:t>
            </a:r>
            <a:r>
              <a:rPr lang="en-US" sz="2200" dirty="0" err="1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Uncha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Manjra, </a:t>
            </a:r>
            <a:r>
              <a:rPr lang="en-US" sz="2200" dirty="0" err="1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Silani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CHC </a:t>
            </a:r>
            <a:r>
              <a:rPr lang="en-US" sz="2200" dirty="0" err="1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Gopi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CHC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Miran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PHC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Barwa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PHC 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Bhondse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etc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)</a:t>
            </a:r>
          </a:p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Untrained staff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at all level for RMNCH+A services. SBA, NSSK, MAA module, NRC etc.</a:t>
            </a:r>
          </a:p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Child Health Services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needs strengthening : Poor condition of NRC, inadequate beds for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SNCUs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suboptimal utilization of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NBSUs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, no referral of SAM children from Community</a:t>
            </a:r>
          </a:p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RBSK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needs strengthening at all level : Poor planning is leading to suboptimal utilization, No follow up of screened children, no referral system from district to facility, as well as inter-district referral </a:t>
            </a:r>
          </a:p>
          <a:p>
            <a:pPr algn="just"/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High Risk Pregnancies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: Lack of identification, tracking and follow up of high risk pregnancies. Staff was not aware about High Risk Pregnancies leading to inappropriate management</a:t>
            </a:r>
          </a:p>
        </p:txBody>
      </p:sp>
    </p:spTree>
    <p:extLst>
      <p:ext uri="{BB962C8B-B14F-4D97-AF65-F5344CB8AC3E}">
        <p14:creationId xmlns:p14="http://schemas.microsoft.com/office/powerpoint/2010/main" val="42664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19" y="0"/>
            <a:ext cx="8229600" cy="581891"/>
          </a:xfrm>
        </p:spPr>
        <p:txBody>
          <a:bodyPr/>
          <a:lstStyle/>
          <a:p>
            <a:r>
              <a:rPr lang="en-IN" sz="4400" dirty="0" smtClean="0">
                <a:solidFill>
                  <a:srgbClr val="002060"/>
                </a:solidFill>
              </a:rPr>
              <a:t>Area of Concern…</a:t>
            </a:r>
            <a:endParaRPr lang="en-IN" sz="44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74" y="498765"/>
            <a:ext cx="8834753" cy="6359236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Poor implementation of newer interventions like Screening of pregnant women for HIV, Syphilis and Gestational Diabetes Mellitus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Mechanism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for follow up 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of 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NCDs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such as diabetic, hypertensive and patient with other chronic 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conditions -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not 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observed</a:t>
            </a:r>
            <a:endParaRPr lang="en-US" sz="2000" dirty="0">
              <a:solidFill>
                <a:schemeClr val="tx1"/>
              </a:solidFill>
              <a:latin typeface="Cambria" panose="02040503050406030204" pitchFamily="18" charset="0"/>
              <a:cs typeface="Calibri" pitchFamily="34" charset="0"/>
            </a:endParaRPr>
          </a:p>
          <a:p>
            <a:r>
              <a:rPr lang="en-IN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Vaccine distribution </a:t>
            </a:r>
            <a:r>
              <a:rPr lang="en-IN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plan -  not available at district level leading to unnecessary stock out of essential vaccines</a:t>
            </a:r>
            <a:endParaRPr lang="en-IN" sz="2200" dirty="0">
              <a:solidFill>
                <a:schemeClr val="tx1"/>
              </a:solidFill>
              <a:latin typeface="Cambria" panose="02040503050406030204" pitchFamily="18" charset="0"/>
              <a:cs typeface="Calibri" pitchFamily="34" charset="0"/>
            </a:endParaRPr>
          </a:p>
          <a:p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Training on Daily regimen and TOG 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needs to be taken up for all the Program and General Health system Staff at the earliest</a:t>
            </a:r>
          </a:p>
          <a:p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Multiple e software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available without integration with each other or RCH portal. </a:t>
            </a:r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HRIS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and HRMS separately captures information on contractual and regular staff respectively and none of it is linked with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HMIS</a:t>
            </a:r>
          </a:p>
          <a:p>
            <a:r>
              <a:rPr lang="en-IN" sz="2200" b="1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Budgetary grants </a:t>
            </a:r>
            <a:r>
              <a:rPr lang="en-IN" sz="2200" dirty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to PHC / CHC are being made through common kitty which makes it difficult to critically evaluate any particular </a:t>
            </a:r>
            <a:r>
              <a:rPr lang="en-IN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program</a:t>
            </a:r>
          </a:p>
          <a:p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Supportive supervision 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cs typeface="Calibri" pitchFamily="34" charset="0"/>
              </a:rPr>
              <a:t>system not in place</a:t>
            </a:r>
            <a:endParaRPr lang="en-US" sz="2200" dirty="0">
              <a:solidFill>
                <a:schemeClr val="tx1"/>
              </a:solidFill>
              <a:latin typeface="Cambria" panose="02040503050406030204" pitchFamily="18" charset="0"/>
              <a:cs typeface="Calibri" pitchFamily="34" charset="0"/>
            </a:endParaRPr>
          </a:p>
          <a:p>
            <a:endParaRPr lang="en-IN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n-US" sz="2200" dirty="0"/>
          </a:p>
          <a:p>
            <a:pPr algn="just"/>
            <a:endParaRPr lang="en-IN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04860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748145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Action Points </a:t>
            </a:r>
            <a:endParaRPr lang="en-IN" dirty="0">
              <a:solidFill>
                <a:srgbClr val="002060"/>
              </a:solidFill>
            </a:endParaRPr>
          </a:p>
        </p:txBody>
      </p:sp>
      <p:sp>
        <p:nvSpPr>
          <p:cNvPr id="1048603" name="Content Placeholder 1048602"/>
          <p:cNvSpPr>
            <a:spLocks noGrp="1"/>
          </p:cNvSpPr>
          <p:nvPr>
            <p:ph idx="1"/>
          </p:nvPr>
        </p:nvSpPr>
        <p:spPr>
          <a:xfrm>
            <a:off x="1" y="665019"/>
            <a:ext cx="9144000" cy="7305274"/>
          </a:xfrm>
        </p:spPr>
        <p:txBody>
          <a:bodyPr>
            <a:noAutofit/>
          </a:bodyPr>
          <a:lstStyle/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Strengthening of FRUs: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to prioritize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and ensure adequate infrastructure, trained HR and availability of essential commodities at all FRUs</a:t>
            </a:r>
            <a:endParaRPr lang="en-IN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Systemic exercise to be undertaken for gap analysis and action plan to be drawn up for gap filling to attain IPHS compliance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Health and Wellness Centre: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to ensure operationalization of Health and Wellness Centre, as resource mapping exercise is already done.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Capacity Building: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to conduct need assessment and planning for capacity building of all cadre in essential RMNCH+A trainings (esp.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Dakshta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Daksh, NSSK,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MAA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module, NRC , screening of pregnant women  for HIV, syphilis and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GDM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etc..)  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Child Health Services :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Strengthen Child Health services at all level. Operationalize NRC as per norms, increase bed capacity of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SNCUs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improve community based referral of SAM children, referral and follow up of cases by RBSK teams. 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Review :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State to ensure regular review of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MDSR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CDR.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Other causes of death needs to be deliberated. Initiate corrective action based on review. 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 Software: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Linkage and integration of all software and integration with each other. </a:t>
            </a:r>
          </a:p>
          <a:p>
            <a:pPr algn="just"/>
            <a:r>
              <a:rPr lang="en-IN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Supportive Supervision 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mechanism need to be strengthened and follow up action to be ensured</a:t>
            </a:r>
          </a:p>
          <a:p>
            <a:pPr algn="just"/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MOs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 district hospitals may be trained in short term certificate courses in </a:t>
            </a:r>
            <a:r>
              <a:rPr lang="en-IN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secialized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IN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areas (such as cardiology, neurology, nephrology etc</a:t>
            </a:r>
            <a:r>
              <a:rPr lang="en-IN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.)</a:t>
            </a:r>
            <a:endParaRPr lang="en-IN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5836"/>
            <a:ext cx="8229600" cy="41103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sz="13800" b="1" i="1" dirty="0" smtClean="0">
                <a:solidFill>
                  <a:srgbClr val="002060"/>
                </a:solidFill>
              </a:rPr>
              <a:t>Thanks</a:t>
            </a:r>
            <a:endParaRPr lang="en-IN" sz="13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79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244</TotalTime>
  <Words>746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Cambria</vt:lpstr>
      <vt:lpstr>Century Gothic</vt:lpstr>
      <vt:lpstr>Courier New</vt:lpstr>
      <vt:lpstr>Palatino Linotype</vt:lpstr>
      <vt:lpstr>幼圆</vt:lpstr>
      <vt:lpstr>Executive</vt:lpstr>
      <vt:lpstr>11th  CRM OBSERVATIONS</vt:lpstr>
      <vt:lpstr>Good Practices</vt:lpstr>
      <vt:lpstr>Area of Concern</vt:lpstr>
      <vt:lpstr>Area of Concern…</vt:lpstr>
      <vt:lpstr>Action Points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Haryana 11th CRM report</dc:title>
  <dc:creator>Redmi Note 4</dc:creator>
  <cp:lastModifiedBy>mandar randive</cp:lastModifiedBy>
  <cp:revision>45</cp:revision>
  <dcterms:created xsi:type="dcterms:W3CDTF">2015-05-11T11:30:45Z</dcterms:created>
  <dcterms:modified xsi:type="dcterms:W3CDTF">2018-06-18T04:13:30Z</dcterms:modified>
</cp:coreProperties>
</file>